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334" r:id="rId4"/>
    <p:sldId id="289" r:id="rId5"/>
    <p:sldId id="290" r:id="rId6"/>
    <p:sldId id="292" r:id="rId7"/>
    <p:sldId id="293" r:id="rId8"/>
    <p:sldId id="335" r:id="rId9"/>
    <p:sldId id="302" r:id="rId10"/>
    <p:sldId id="318" r:id="rId11"/>
    <p:sldId id="305" r:id="rId12"/>
    <p:sldId id="307" r:id="rId13"/>
    <p:sldId id="319" r:id="rId14"/>
    <p:sldId id="336" r:id="rId15"/>
    <p:sldId id="320" r:id="rId16"/>
    <p:sldId id="321" r:id="rId17"/>
    <p:sldId id="322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682"/>
    <a:srgbClr val="DBE9E9"/>
    <a:srgbClr val="EEF8E4"/>
    <a:srgbClr val="BAFEE7"/>
    <a:srgbClr val="C6F2E2"/>
    <a:srgbClr val="FFD1D1"/>
    <a:srgbClr val="FFE1E1"/>
    <a:srgbClr val="F1B7FF"/>
    <a:srgbClr val="FFFFCC"/>
    <a:srgbClr val="FBDF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4995" autoAdjust="0"/>
    <p:restoredTop sz="94660"/>
  </p:normalViewPr>
  <p:slideViewPr>
    <p:cSldViewPr>
      <p:cViewPr>
        <p:scale>
          <a:sx n="60" d="100"/>
          <a:sy n="60" d="100"/>
        </p:scale>
        <p:origin x="-164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53B1F-DE0B-4398-AED0-F7E78D7EE537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527C2-48C9-4DA3-86A2-0EB44469C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527C2-48C9-4DA3-86A2-0EB44469C99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Rectangle 18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37368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5867400"/>
            <a:ext cx="65532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>
                <a:solidFill>
                  <a:schemeClr val="tx2"/>
                </a:solidFill>
                <a:latin typeface="Verdana" pitchFamily="34" charset="0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76238" y="228600"/>
            <a:ext cx="1147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600" b="1">
                <a:solidFill>
                  <a:schemeClr val="tx2"/>
                </a:solidFill>
                <a:ea typeface="宋体" pitchFamily="2" charset="-122"/>
              </a:rPr>
              <a:t>Company</a:t>
            </a:r>
          </a:p>
          <a:p>
            <a:r>
              <a:rPr lang="en-US" altLang="zh-CN" sz="2400" b="1">
                <a:ea typeface="宋体" pitchFamily="2" charset="-122"/>
              </a:rPr>
              <a:t>LOGO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0" y="4868863"/>
            <a:ext cx="9144000" cy="720725"/>
          </a:xfr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ko-K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9E8AABE-1CAA-4104-B326-8E99692CC72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736D02-4CBC-4059-A2AD-388B500B03A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525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046D62-7448-4984-984A-D121D100D23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FCDD44-D927-49F2-B820-2075E555D52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961AA7-8258-4DB2-9B4B-56B2C24A0FF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AB1901-A898-408E-B6B4-7233A873E20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F2CFCE-10A4-42FD-86D4-F4AB162FCCA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691EFB-961B-43D8-9606-2CDDB08CB7E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F12747-5E48-43D8-90C1-584FFAAA809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191250" cy="6248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BFF4DC-5FA7-4E2D-BAD3-2DAF14B0CE4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152525"/>
            <a:ext cx="8229600" cy="5248275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5867400" y="646112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505200" y="64611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30BA987C-194A-467D-8447-01A71EBC563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14288" y="838200"/>
            <a:ext cx="84582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ltGray">
          <a:xfrm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+mj-lt"/>
                <a:ea typeface="宋体" pitchFamily="2" charset="-122"/>
              </a:defRPr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4611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  <a:ea typeface="宋体" pitchFamily="2" charset="-122"/>
              </a:defRPr>
            </a:lvl1pPr>
          </a:lstStyle>
          <a:p>
            <a:fld id="{EF080C17-0532-429D-A9B8-01E1489B38E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04800" y="152400"/>
            <a:ext cx="8458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40" name="Text Box 16"/>
          <p:cNvSpPr txBox="1">
            <a:spLocks noChangeArrowheads="1"/>
          </p:cNvSpPr>
          <p:nvPr/>
        </p:nvSpPr>
        <p:spPr bwMode="gray">
          <a:xfrm>
            <a:off x="0" y="838200"/>
            <a:ext cx="9144000" cy="2444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00" b="1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4288" y="838200"/>
            <a:ext cx="8458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bg1"/>
                </a:solidFill>
                <a:latin typeface="+mj-lt"/>
                <a:ea typeface="宋体" pitchFamily="2" charset="-122"/>
              </a:defRPr>
            </a:lvl1pPr>
          </a:lstStyle>
          <a:p>
            <a:r>
              <a:rPr lang="en-US" altLang="zh-CN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812" y="-4574"/>
            <a:ext cx="8629660" cy="4729718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4714884"/>
            <a:ext cx="7858180" cy="1368152"/>
          </a:xfrm>
        </p:spPr>
        <p:txBody>
          <a:bodyPr>
            <a:normAutofit fontScale="92500"/>
          </a:bodyPr>
          <a:lstStyle/>
          <a:p>
            <a:r>
              <a:rPr lang="zh-CN" altLang="en-US" b="1" spc="600" dirty="0">
                <a:solidFill>
                  <a:schemeClr val="accent2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用</a:t>
            </a:r>
            <a:r>
              <a:rPr lang="zh-CN" altLang="en-US" b="1" spc="600" dirty="0" smtClean="0">
                <a:solidFill>
                  <a:schemeClr val="accent2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世界话语讲中国故事</a:t>
            </a:r>
            <a:endParaRPr lang="en-US" altLang="zh-CN" b="1" spc="600" dirty="0" smtClean="0">
              <a:solidFill>
                <a:schemeClr val="accent2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</a:endParaRPr>
          </a:p>
          <a:p>
            <a:r>
              <a:rPr lang="en-US" altLang="zh-CN" b="1" spc="600" dirty="0" smtClean="0">
                <a:solidFill>
                  <a:schemeClr val="accent2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b="1" spc="600" dirty="0" smtClean="0">
                <a:solidFill>
                  <a:schemeClr val="accent2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“舌尖上的中国”何以感动世界</a:t>
            </a:r>
            <a:endParaRPr lang="zh-CN" altLang="en-US" b="1" spc="600" dirty="0">
              <a:solidFill>
                <a:schemeClr val="accent2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14800" y="29679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114800" y="29679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6357958"/>
            <a:ext cx="285748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00319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966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“舌尖”成功秘诀：超越传统的篇章架构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pic>
        <p:nvPicPr>
          <p:cNvPr id="7" name="图片 6" descr="任长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3194006"/>
            <a:ext cx="2285066" cy="3435215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 descr="灯泡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58" y="2071678"/>
            <a:ext cx="1068514" cy="11285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1571612"/>
            <a:ext cx="6000792" cy="265604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舌尖</a:t>
            </a:r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执行导演任长箴在</a:t>
            </a:r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慢食运动</a:t>
            </a:r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中获得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启示。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于是结构变化成了：自然的馈赠、主食的故事、转化的力量、时间的味道、厨房的秘密、五味的调和、我们的田野。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“舌尖”成功秘诀：超越传统的篇章架构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1571612"/>
            <a:ext cx="8001056" cy="405082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这样的结构使人耳目一新，起到了很好的传播效果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有人在新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浪微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博上评论说：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“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从第一集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自然的馈赠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到最后一集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我们的田野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，片子的结构既没有按照时间或者历史脉络展开，也没有按照食物的地域说起，说不出来是什么结构，但你就是觉得有其合理性，并且科学。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”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  <a:endParaRPr lang="en-US" altLang="zh-CN" dirty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7" name="AutoShape 49"/>
          <p:cNvSpPr>
            <a:spLocks noChangeArrowheads="1"/>
          </p:cNvSpPr>
          <p:nvPr/>
        </p:nvSpPr>
        <p:spPr bwMode="gray">
          <a:xfrm>
            <a:off x="2122468" y="4786322"/>
            <a:ext cx="4592672" cy="65087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立意：立体化的价值传达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8" name="AutoShape 50"/>
          <p:cNvSpPr>
            <a:spLocks noChangeArrowheads="1"/>
          </p:cNvSpPr>
          <p:nvPr/>
        </p:nvSpPr>
        <p:spPr bwMode="gray">
          <a:xfrm>
            <a:off x="2376470" y="3786190"/>
            <a:ext cx="4633930" cy="684217"/>
          </a:xfrm>
          <a:prstGeom prst="roundRect">
            <a:avLst>
              <a:gd name="adj" fmla="val 50000"/>
            </a:avLst>
          </a:prstGeom>
          <a:solidFill>
            <a:srgbClr val="FFE1E1"/>
          </a:soli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叙述：以讲故事为主的叙述方式</a:t>
            </a:r>
            <a:endParaRPr lang="en-US" altLang="zh-CN" sz="24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9" name="AutoShape 51"/>
          <p:cNvSpPr>
            <a:spLocks noChangeArrowheads="1"/>
          </p:cNvSpPr>
          <p:nvPr/>
        </p:nvSpPr>
        <p:spPr bwMode="gray">
          <a:xfrm>
            <a:off x="2286000" y="2786058"/>
            <a:ext cx="4714892" cy="69532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架构：超越传统的篇章架构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40" name="AutoShape 52"/>
          <p:cNvSpPr>
            <a:spLocks noChangeArrowheads="1"/>
          </p:cNvSpPr>
          <p:nvPr/>
        </p:nvSpPr>
        <p:spPr bwMode="gray">
          <a:xfrm>
            <a:off x="1908176" y="1892301"/>
            <a:ext cx="4806964" cy="679443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主题：多重视域下的主题选择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590676" y="2017703"/>
            <a:ext cx="381000" cy="381000"/>
            <a:chOff x="2078" y="1680"/>
            <a:chExt cx="1615" cy="1615"/>
          </a:xfrm>
        </p:grpSpPr>
        <p:sp>
          <p:nvSpPr>
            <p:cNvPr id="89142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3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5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7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981200" y="2963859"/>
            <a:ext cx="381000" cy="381000"/>
            <a:chOff x="2078" y="1680"/>
            <a:chExt cx="1615" cy="1615"/>
          </a:xfrm>
        </p:grpSpPr>
        <p:sp>
          <p:nvSpPr>
            <p:cNvPr id="89149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0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2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3" name="Oval 6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4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071670" y="3933828"/>
            <a:ext cx="381000" cy="381000"/>
            <a:chOff x="2078" y="1680"/>
            <a:chExt cx="1615" cy="1615"/>
          </a:xfrm>
        </p:grpSpPr>
        <p:sp>
          <p:nvSpPr>
            <p:cNvPr id="89156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7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8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9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0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1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1787508" y="4929198"/>
            <a:ext cx="355600" cy="381000"/>
            <a:chOff x="2078" y="1680"/>
            <a:chExt cx="1615" cy="1615"/>
          </a:xfrm>
        </p:grpSpPr>
        <p:sp>
          <p:nvSpPr>
            <p:cNvPr id="49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9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9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714488"/>
            <a:ext cx="8043890" cy="3348045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kern="1200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800" b="1" kern="1200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舌尖上的中国</a:t>
            </a:r>
            <a:r>
              <a:rPr lang="en-US" altLang="zh-CN" sz="2800" b="1" kern="1200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800" b="1" kern="1200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通篇采用了讲故事的叙述方法，以故事来阐述主题。</a:t>
            </a:r>
            <a:endParaRPr lang="en-US" altLang="zh-CN" sz="2800" b="1" kern="1200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kern="1200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每</a:t>
            </a:r>
            <a:r>
              <a:rPr lang="zh-CN" altLang="en-US" sz="2800" b="1" kern="1200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集的故事有不同的排列组合关系，包含“并列串联”、“复现串联”、“巧妙勾连”三种。</a:t>
            </a:r>
            <a:endParaRPr lang="en-US" altLang="zh-CN" sz="2800" b="1" kern="1200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endParaRPr lang="zh-CN" altLang="en-US" sz="2400" b="1" kern="1200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  <a:endParaRPr lang="en-US" altLang="zh-CN" dirty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7" name="AutoShape 49"/>
          <p:cNvSpPr>
            <a:spLocks noChangeArrowheads="1"/>
          </p:cNvSpPr>
          <p:nvPr/>
        </p:nvSpPr>
        <p:spPr bwMode="gray">
          <a:xfrm>
            <a:off x="2122468" y="4786322"/>
            <a:ext cx="4592672" cy="650876"/>
          </a:xfrm>
          <a:prstGeom prst="roundRect">
            <a:avLst>
              <a:gd name="adj" fmla="val 50000"/>
            </a:avLst>
          </a:prstGeom>
          <a:solidFill>
            <a:srgbClr val="FFE1E1"/>
          </a:soli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立意：立体化的价值传达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8" name="AutoShape 50"/>
          <p:cNvSpPr>
            <a:spLocks noChangeArrowheads="1"/>
          </p:cNvSpPr>
          <p:nvPr/>
        </p:nvSpPr>
        <p:spPr bwMode="gray">
          <a:xfrm>
            <a:off x="2376470" y="3786190"/>
            <a:ext cx="4633930" cy="68421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叙述：以讲故事为主的叙述方式</a:t>
            </a:r>
            <a:endParaRPr lang="en-US" altLang="zh-CN" sz="24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9" name="AutoShape 51"/>
          <p:cNvSpPr>
            <a:spLocks noChangeArrowheads="1"/>
          </p:cNvSpPr>
          <p:nvPr/>
        </p:nvSpPr>
        <p:spPr bwMode="gray">
          <a:xfrm>
            <a:off x="2286000" y="2786058"/>
            <a:ext cx="4714892" cy="69532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架构：超越传统的篇章架构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40" name="AutoShape 52"/>
          <p:cNvSpPr>
            <a:spLocks noChangeArrowheads="1"/>
          </p:cNvSpPr>
          <p:nvPr/>
        </p:nvSpPr>
        <p:spPr bwMode="gray">
          <a:xfrm>
            <a:off x="1908176" y="1892301"/>
            <a:ext cx="4806964" cy="679443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主题：多重视域下的主题选择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590676" y="2017703"/>
            <a:ext cx="381000" cy="381000"/>
            <a:chOff x="2078" y="1680"/>
            <a:chExt cx="1615" cy="1615"/>
          </a:xfrm>
        </p:grpSpPr>
        <p:sp>
          <p:nvSpPr>
            <p:cNvPr id="89142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3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5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7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981200" y="2963859"/>
            <a:ext cx="381000" cy="381000"/>
            <a:chOff x="2078" y="1680"/>
            <a:chExt cx="1615" cy="1615"/>
          </a:xfrm>
        </p:grpSpPr>
        <p:sp>
          <p:nvSpPr>
            <p:cNvPr id="89149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0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2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3" name="Oval 6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4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071670" y="3933828"/>
            <a:ext cx="381000" cy="381000"/>
            <a:chOff x="2078" y="1680"/>
            <a:chExt cx="1615" cy="1615"/>
          </a:xfrm>
        </p:grpSpPr>
        <p:sp>
          <p:nvSpPr>
            <p:cNvPr id="89156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7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8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9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0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1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1787508" y="4929198"/>
            <a:ext cx="355600" cy="381000"/>
            <a:chOff x="2078" y="1680"/>
            <a:chExt cx="1615" cy="1615"/>
          </a:xfrm>
        </p:grpSpPr>
        <p:sp>
          <p:nvSpPr>
            <p:cNvPr id="49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9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9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AutoShape 3"/>
          <p:cNvSpPr>
            <a:spLocks noChangeArrowheads="1"/>
          </p:cNvSpPr>
          <p:nvPr/>
        </p:nvSpPr>
        <p:spPr bwMode="auto">
          <a:xfrm>
            <a:off x="355600" y="1365250"/>
            <a:ext cx="8482013" cy="4997450"/>
          </a:xfrm>
          <a:prstGeom prst="roundRect">
            <a:avLst>
              <a:gd name="adj" fmla="val 8375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756" name="AutoShape 4"/>
          <p:cNvSpPr>
            <a:spLocks noChangeArrowheads="1"/>
          </p:cNvSpPr>
          <p:nvPr/>
        </p:nvSpPr>
        <p:spPr bwMode="auto">
          <a:xfrm>
            <a:off x="355600" y="2092325"/>
            <a:ext cx="8482013" cy="4281488"/>
          </a:xfrm>
          <a:prstGeom prst="roundRect">
            <a:avLst>
              <a:gd name="adj" fmla="val 8375"/>
            </a:avLst>
          </a:prstGeom>
          <a:solidFill>
            <a:schemeClr val="accent5">
              <a:lumMod val="60000"/>
              <a:lumOff val="40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55600" y="3914775"/>
            <a:ext cx="8480425" cy="2457450"/>
            <a:chOff x="247" y="4566"/>
            <a:chExt cx="3829" cy="1431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161" y="4566"/>
              <a:ext cx="1915" cy="1431"/>
              <a:chOff x="2854" y="1824"/>
              <a:chExt cx="2622" cy="1882"/>
            </a:xfrm>
          </p:grpSpPr>
          <p:sp>
            <p:nvSpPr>
              <p:cNvPr id="202760" name="Line 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1" name="Line 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2" name="Line 1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3" name="Line 1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4" name="Line 1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5" name="Line 1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6" name="Line 1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7" name="Line 1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8" name="Line 1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69" name="Line 1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0" name="Line 1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1" name="Line 1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2" name="Line 2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3" name="Line 2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4" name="Line 22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5" name="Line 2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6" name="Line 2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7" name="Line 2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8" name="Line 2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79" name="Line 2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0" name="Line 2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202782" name="Line 3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3" name="Line 3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4" name="Line 3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5" name="Line 33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6" name="Line 34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7" name="Line 35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8" name="Line 36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89" name="Line 37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0" name="Line 38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1" name="Line 39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2" name="Line 4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3" name="Line 4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4" name="Line 4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5" name="Line 4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6" name="Line 4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7" name="Line 4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8" name="Line 4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799" name="Line 4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800" name="Line 4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801" name="Line 4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802" name="Line 5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000"/>
                  </a:srgbClr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51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6" name="Group 52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202805" name="Line 53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6" name="Line 54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7" name="Line 55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8" name="Line 56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57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202810" name="Line 58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1" name="Line 59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2" name="Line 60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3" name="Line 61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4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5" name="Line 63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6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7" name="Line 65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8" name="Line 66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000"/>
                    </a:srgbClr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02819" name="AutoShape 67"/>
          <p:cNvSpPr>
            <a:spLocks noChangeArrowheads="1"/>
          </p:cNvSpPr>
          <p:nvPr/>
        </p:nvSpPr>
        <p:spPr bwMode="auto">
          <a:xfrm rot="10443842" flipH="1">
            <a:off x="-923925" y="533400"/>
            <a:ext cx="8923338" cy="5456238"/>
          </a:xfrm>
          <a:custGeom>
            <a:avLst/>
            <a:gdLst>
              <a:gd name="G0" fmla="+- -650172 0 0"/>
              <a:gd name="G1" fmla="+- -9331280 0 0"/>
              <a:gd name="G2" fmla="+- -650172 0 -9331280"/>
              <a:gd name="G3" fmla="+- 10800 0 0"/>
              <a:gd name="G4" fmla="+- 0 0 -65017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4684 0 0"/>
              <a:gd name="G9" fmla="+- 0 0 -9331280"/>
              <a:gd name="G10" fmla="+- 4684 0 2700"/>
              <a:gd name="G11" fmla="cos G10 -650172"/>
              <a:gd name="G12" fmla="sin G10 -650172"/>
              <a:gd name="G13" fmla="cos 13500 -650172"/>
              <a:gd name="G14" fmla="sin 13500 -650172"/>
              <a:gd name="G15" fmla="+- G11 10800 0"/>
              <a:gd name="G16" fmla="+- G12 10800 0"/>
              <a:gd name="G17" fmla="+- G13 10800 0"/>
              <a:gd name="G18" fmla="+- G14 10800 0"/>
              <a:gd name="G19" fmla="*/ 4684 1 2"/>
              <a:gd name="G20" fmla="+- G19 5400 0"/>
              <a:gd name="G21" fmla="cos G20 -650172"/>
              <a:gd name="G22" fmla="sin G20 -650172"/>
              <a:gd name="G23" fmla="+- G21 10800 0"/>
              <a:gd name="G24" fmla="+- G12 G23 G22"/>
              <a:gd name="G25" fmla="+- G22 G23 G11"/>
              <a:gd name="G26" fmla="cos 10800 -650172"/>
              <a:gd name="G27" fmla="sin 10800 -650172"/>
              <a:gd name="G28" fmla="cos 4684 -650172"/>
              <a:gd name="G29" fmla="sin 4684 -65017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9331280"/>
              <a:gd name="G36" fmla="sin G34 -9331280"/>
              <a:gd name="G37" fmla="+/ -9331280 -65017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4684 G39"/>
              <a:gd name="G43" fmla="sin 468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3384 w 21600"/>
              <a:gd name="T5" fmla="*/ 313 h 21600"/>
              <a:gd name="T6" fmla="*/ 4667 w 21600"/>
              <a:gd name="T7" fmla="*/ 6074 h 21600"/>
              <a:gd name="T8" fmla="*/ 11921 w 21600"/>
              <a:gd name="T9" fmla="*/ 6252 h 21600"/>
              <a:gd name="T10" fmla="*/ 24098 w 21600"/>
              <a:gd name="T11" fmla="*/ 8474 h 21600"/>
              <a:gd name="T12" fmla="*/ 19418 w 21600"/>
              <a:gd name="T13" fmla="*/ 15138 h 21600"/>
              <a:gd name="T14" fmla="*/ 12754 w 21600"/>
              <a:gd name="T15" fmla="*/ 1045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5413" y="9993"/>
                </a:moveTo>
                <a:cubicBezTo>
                  <a:pt x="15021" y="7751"/>
                  <a:pt x="13075" y="6116"/>
                  <a:pt x="10800" y="6116"/>
                </a:cubicBezTo>
                <a:cubicBezTo>
                  <a:pt x="9347" y="6115"/>
                  <a:pt x="7976" y="6790"/>
                  <a:pt x="7089" y="7941"/>
                </a:cubicBezTo>
                <a:lnTo>
                  <a:pt x="2245" y="4208"/>
                </a:lnTo>
                <a:cubicBezTo>
                  <a:pt x="4289" y="1554"/>
                  <a:pt x="7450" y="-1"/>
                  <a:pt x="10800" y="0"/>
                </a:cubicBezTo>
                <a:cubicBezTo>
                  <a:pt x="16046" y="0"/>
                  <a:pt x="20534" y="3770"/>
                  <a:pt x="21438" y="8939"/>
                </a:cubicBezTo>
                <a:lnTo>
                  <a:pt x="24098" y="8474"/>
                </a:lnTo>
                <a:lnTo>
                  <a:pt x="19418" y="15138"/>
                </a:lnTo>
                <a:lnTo>
                  <a:pt x="12754" y="10458"/>
                </a:lnTo>
                <a:lnTo>
                  <a:pt x="15413" y="9993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236538" y="1128713"/>
            <a:ext cx="6364287" cy="742950"/>
            <a:chOff x="236538" y="1128713"/>
            <a:chExt cx="6364287" cy="742950"/>
          </a:xfrm>
        </p:grpSpPr>
        <p:sp>
          <p:nvSpPr>
            <p:cNvPr id="202757" name="AutoShape 5"/>
            <p:cNvSpPr>
              <a:spLocks noChangeArrowheads="1"/>
            </p:cNvSpPr>
            <p:nvPr/>
          </p:nvSpPr>
          <p:spPr bwMode="auto">
            <a:xfrm>
              <a:off x="236538" y="1128713"/>
              <a:ext cx="6364287" cy="74295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dist="63500" dir="3187806" algn="ctr" rotWithShape="0">
                <a:srgbClr val="800000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820" name="Text Box 68"/>
            <p:cNvSpPr txBox="1">
              <a:spLocks noChangeArrowheads="1"/>
            </p:cNvSpPr>
            <p:nvPr/>
          </p:nvSpPr>
          <p:spPr bwMode="auto">
            <a:xfrm>
              <a:off x="450850" y="1270000"/>
              <a:ext cx="44198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方正北魏楷书简体" pitchFamily="65" charset="-122"/>
                  <a:ea typeface="方正北魏楷书简体" pitchFamily="65" charset="-122"/>
                  <a:cs typeface="+mj-cs"/>
                </a:rPr>
                <a:t> 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方正北魏楷书简体" pitchFamily="65" charset="-122"/>
                  <a:ea typeface="方正北魏楷书简体" pitchFamily="65" charset="-122"/>
                  <a:cs typeface="+mj-cs"/>
                </a:rPr>
                <a:t>才下舌尖，又上心头！</a:t>
              </a:r>
              <a:endParaRPr lang="en-US" altLang="ko-KR" sz="3200" b="1" dirty="0" smtClean="0">
                <a:solidFill>
                  <a:schemeClr val="tx1">
                    <a:lumMod val="7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+mj-cs"/>
              </a:endParaRPr>
            </a:p>
          </p:txBody>
        </p:sp>
      </p:grpSp>
      <p:sp>
        <p:nvSpPr>
          <p:cNvPr id="202821" name="Oval 69"/>
          <p:cNvSpPr>
            <a:spLocks noChangeArrowheads="1"/>
          </p:cNvSpPr>
          <p:nvPr/>
        </p:nvSpPr>
        <p:spPr bwMode="auto">
          <a:xfrm>
            <a:off x="6216650" y="4024313"/>
            <a:ext cx="1249363" cy="2365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22" name="Oval 70"/>
          <p:cNvSpPr>
            <a:spLocks noChangeArrowheads="1"/>
          </p:cNvSpPr>
          <p:nvPr/>
        </p:nvSpPr>
        <p:spPr bwMode="auto">
          <a:xfrm>
            <a:off x="5729288" y="2495550"/>
            <a:ext cx="1608137" cy="17335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观 点</a:t>
            </a:r>
            <a:endParaRPr lang="ko-KR" altLang="en-US" sz="2800" b="1" dirty="0" smtClean="0">
              <a:solidFill>
                <a:schemeClr val="bg1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202823" name="Oval 71"/>
          <p:cNvSpPr>
            <a:spLocks noChangeArrowheads="1"/>
          </p:cNvSpPr>
          <p:nvPr/>
        </p:nvSpPr>
        <p:spPr bwMode="auto">
          <a:xfrm>
            <a:off x="4967288" y="5057775"/>
            <a:ext cx="1249362" cy="2365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24" name="Oval 72"/>
          <p:cNvSpPr>
            <a:spLocks noChangeArrowheads="1"/>
          </p:cNvSpPr>
          <p:nvPr/>
        </p:nvSpPr>
        <p:spPr bwMode="auto">
          <a:xfrm>
            <a:off x="4297363" y="3482975"/>
            <a:ext cx="1687512" cy="17351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情 感</a:t>
            </a:r>
            <a:endParaRPr lang="ko-KR" altLang="en-US" sz="2800" b="1" dirty="0" smtClean="0">
              <a:solidFill>
                <a:schemeClr val="bg1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202825" name="Oval 73"/>
          <p:cNvSpPr>
            <a:spLocks noChangeArrowheads="1"/>
          </p:cNvSpPr>
          <p:nvPr/>
        </p:nvSpPr>
        <p:spPr bwMode="auto">
          <a:xfrm>
            <a:off x="3187700" y="5464175"/>
            <a:ext cx="1249363" cy="2365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26" name="Oval 74"/>
          <p:cNvSpPr>
            <a:spLocks noChangeArrowheads="1"/>
          </p:cNvSpPr>
          <p:nvPr/>
        </p:nvSpPr>
        <p:spPr bwMode="auto">
          <a:xfrm>
            <a:off x="2625725" y="3914775"/>
            <a:ext cx="1649413" cy="1733550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rgbClr val="FFFFFF"/>
                </a:solidFill>
                <a:latin typeface="方正少儿_GBK" pitchFamily="65" charset="-122"/>
                <a:ea typeface="方正少儿_GBK" pitchFamily="65" charset="-122"/>
              </a:rPr>
              <a:t>文 化</a:t>
            </a:r>
            <a:endParaRPr lang="ko-KR" altLang="en-US" sz="2800" b="1" dirty="0" smtClean="0">
              <a:solidFill>
                <a:srgbClr val="FFFFFF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202827" name="Oval 75"/>
          <p:cNvSpPr>
            <a:spLocks noChangeArrowheads="1"/>
          </p:cNvSpPr>
          <p:nvPr/>
        </p:nvSpPr>
        <p:spPr bwMode="auto">
          <a:xfrm>
            <a:off x="1500188" y="5429250"/>
            <a:ext cx="1249362" cy="236538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28" name="Oval 76"/>
          <p:cNvSpPr>
            <a:spLocks noChangeArrowheads="1"/>
          </p:cNvSpPr>
          <p:nvPr/>
        </p:nvSpPr>
        <p:spPr bwMode="auto">
          <a:xfrm>
            <a:off x="825500" y="3848100"/>
            <a:ext cx="1679575" cy="1735138"/>
          </a:xfrm>
          <a:prstGeom prst="ellipse">
            <a:avLst/>
          </a:prstGeom>
          <a:solidFill>
            <a:srgbClr val="F6B68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rgbClr val="FFFFFF"/>
                </a:solidFill>
                <a:latin typeface="方正少儿_GBK" pitchFamily="65" charset="-122"/>
                <a:ea typeface="方正少儿_GBK" pitchFamily="65" charset="-122"/>
              </a:rPr>
              <a:t>知 识</a:t>
            </a:r>
            <a:endParaRPr lang="en-US" altLang="ko-KR" sz="2800" b="1" dirty="0">
              <a:solidFill>
                <a:srgbClr val="FFFFFF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202830" name="Oval 78"/>
          <p:cNvSpPr>
            <a:spLocks noChangeArrowheads="1"/>
          </p:cNvSpPr>
          <p:nvPr/>
        </p:nvSpPr>
        <p:spPr bwMode="auto">
          <a:xfrm rot="-2675838">
            <a:off x="4416425" y="3689350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31" name="Oval 79"/>
          <p:cNvSpPr>
            <a:spLocks noChangeArrowheads="1"/>
          </p:cNvSpPr>
          <p:nvPr/>
        </p:nvSpPr>
        <p:spPr bwMode="auto">
          <a:xfrm rot="-2675838">
            <a:off x="5830888" y="2705100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32" name="Oval 80"/>
          <p:cNvSpPr>
            <a:spLocks noChangeArrowheads="1"/>
          </p:cNvSpPr>
          <p:nvPr/>
        </p:nvSpPr>
        <p:spPr bwMode="auto">
          <a:xfrm rot="-2675838">
            <a:off x="2749550" y="4073525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33" name="Oval 81"/>
          <p:cNvSpPr>
            <a:spLocks noChangeArrowheads="1"/>
          </p:cNvSpPr>
          <p:nvPr/>
        </p:nvSpPr>
        <p:spPr bwMode="auto">
          <a:xfrm rot="-2675838">
            <a:off x="915988" y="4051300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58200" cy="563563"/>
          </a:xfrm>
        </p:spPr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“舌尖”成功秘诀：立体化的价值传达</a:t>
            </a:r>
            <a:endParaRPr lang="en-US" altLang="zh-CN" dirty="0">
              <a:solidFill>
                <a:schemeClr val="accent1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2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2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2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2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819" grpId="0" animBg="1"/>
      <p:bldP spid="202822" grpId="0" animBg="1"/>
      <p:bldP spid="202824" grpId="0" animBg="1"/>
      <p:bldP spid="202826" grpId="0" animBg="1"/>
      <p:bldP spid="2028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  <a:endParaRPr lang="en-US" altLang="zh-CN" dirty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7" name="AutoShape 49"/>
          <p:cNvSpPr>
            <a:spLocks noChangeArrowheads="1"/>
          </p:cNvSpPr>
          <p:nvPr/>
        </p:nvSpPr>
        <p:spPr bwMode="gray">
          <a:xfrm>
            <a:off x="2122468" y="4786322"/>
            <a:ext cx="4592672" cy="65087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立意：立体化的价值传达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8" name="AutoShape 50"/>
          <p:cNvSpPr>
            <a:spLocks noChangeArrowheads="1"/>
          </p:cNvSpPr>
          <p:nvPr/>
        </p:nvSpPr>
        <p:spPr bwMode="gray">
          <a:xfrm>
            <a:off x="2376470" y="3786190"/>
            <a:ext cx="4633930" cy="68421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叙述：以讲故事为主的叙述方式</a:t>
            </a:r>
            <a:endParaRPr lang="en-US" altLang="zh-CN" sz="24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9" name="AutoShape 51"/>
          <p:cNvSpPr>
            <a:spLocks noChangeArrowheads="1"/>
          </p:cNvSpPr>
          <p:nvPr/>
        </p:nvSpPr>
        <p:spPr bwMode="gray">
          <a:xfrm>
            <a:off x="2286000" y="2786058"/>
            <a:ext cx="4714892" cy="69532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架构：超越传统的篇章架构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40" name="AutoShape 52"/>
          <p:cNvSpPr>
            <a:spLocks noChangeArrowheads="1"/>
          </p:cNvSpPr>
          <p:nvPr/>
        </p:nvSpPr>
        <p:spPr bwMode="gray">
          <a:xfrm>
            <a:off x="1908176" y="1892301"/>
            <a:ext cx="4806964" cy="679443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主题：多重视域下的主题选择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590676" y="2017703"/>
            <a:ext cx="381000" cy="381000"/>
            <a:chOff x="2078" y="1680"/>
            <a:chExt cx="1615" cy="1615"/>
          </a:xfrm>
        </p:grpSpPr>
        <p:sp>
          <p:nvSpPr>
            <p:cNvPr id="89142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3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5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7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981200" y="2963859"/>
            <a:ext cx="381000" cy="381000"/>
            <a:chOff x="2078" y="1680"/>
            <a:chExt cx="1615" cy="1615"/>
          </a:xfrm>
        </p:grpSpPr>
        <p:sp>
          <p:nvSpPr>
            <p:cNvPr id="89149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0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2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3" name="Oval 6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4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071670" y="3933828"/>
            <a:ext cx="381000" cy="381000"/>
            <a:chOff x="2078" y="1680"/>
            <a:chExt cx="1615" cy="1615"/>
          </a:xfrm>
        </p:grpSpPr>
        <p:sp>
          <p:nvSpPr>
            <p:cNvPr id="89156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7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8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9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0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1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1787508" y="4929198"/>
            <a:ext cx="355600" cy="381000"/>
            <a:chOff x="2078" y="1680"/>
            <a:chExt cx="1615" cy="1615"/>
          </a:xfrm>
        </p:grpSpPr>
        <p:sp>
          <p:nvSpPr>
            <p:cNvPr id="49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9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9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9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9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9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9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9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9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37" grpId="0" animBg="1"/>
      <p:bldP spid="89138" grpId="0" animBg="1"/>
      <p:bldP spid="89139" grpId="0" animBg="1"/>
      <p:bldP spid="891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1-10122Q21114Z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8082" y="4429132"/>
            <a:ext cx="1182068" cy="2139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57422" y="3143248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tx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+mj-cs"/>
              </a:rPr>
              <a:t>敬 请 指 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2012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357298"/>
            <a:ext cx="8043890" cy="464347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 人人</a:t>
            </a:r>
            <a:r>
              <a:rPr lang="zh-CN" altLang="en-US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、微博、</a:t>
            </a:r>
            <a:r>
              <a:rPr lang="en-US" altLang="en-US" sz="28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qq</a:t>
            </a:r>
            <a:r>
              <a:rPr lang="zh-CN" altLang="en-US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空间网络热议话题。</a:t>
            </a:r>
            <a:endParaRPr lang="en-US" altLang="zh-CN" sz="2800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</a:t>
            </a:r>
            <a:r>
              <a:rPr lang="en-US" altLang="zh-CN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</a:t>
            </a:r>
            <a:r>
              <a:rPr lang="zh-CN" altLang="en-US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网络点击率在首播第</a:t>
            </a:r>
            <a:r>
              <a:rPr lang="en-US" altLang="zh-CN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5</a:t>
            </a:r>
            <a:r>
              <a:rPr lang="zh-CN" altLang="en-US" sz="2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天即达到十几万。</a:t>
            </a:r>
            <a:endParaRPr lang="en-US" altLang="zh-CN" sz="2800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 </a:t>
            </a:r>
            <a:r>
              <a:rPr lang="en-US" altLang="zh-CN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65</a:t>
            </a: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界法国戛纳电影节</a:t>
            </a: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上仅播映权就卖了</a:t>
            </a:r>
            <a:r>
              <a:rPr lang="en-US" altLang="zh-CN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20</a:t>
            </a: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多个国家和</a:t>
            </a: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地区</a:t>
            </a:r>
            <a:endParaRPr lang="en-US" altLang="zh-CN" sz="2800" b="1" kern="1200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</a:t>
            </a:r>
            <a:r>
              <a:rPr lang="en-US" altLang="zh-CN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</a:t>
            </a: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引发了淘宝零食产品的热卖</a:t>
            </a:r>
            <a:endParaRPr lang="en-US" altLang="zh-CN" sz="2800" b="1" kern="1200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kern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“舌尖体”网络大热</a:t>
            </a:r>
            <a:endParaRPr lang="en-US" altLang="zh-CN" sz="2800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endParaRPr lang="en-US" altLang="zh-CN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VOLKOV25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739679"/>
            <a:ext cx="2286016" cy="218925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68373"/>
            <a:ext cx="1503495" cy="10001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</a:p>
        </p:txBody>
      </p:sp>
      <p:pic>
        <p:nvPicPr>
          <p:cNvPr id="8" name="Picture 17" descr="png-0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5429264"/>
            <a:ext cx="1219200" cy="1219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14" name="Group 3"/>
          <p:cNvGrpSpPr>
            <a:grpSpLocks/>
          </p:cNvGrpSpPr>
          <p:nvPr/>
        </p:nvGrpSpPr>
        <p:grpSpPr bwMode="auto">
          <a:xfrm>
            <a:off x="2071670" y="1905019"/>
            <a:ext cx="5295899" cy="4310063"/>
            <a:chOff x="1177" y="1296"/>
            <a:chExt cx="3336" cy="2715"/>
          </a:xfrm>
        </p:grpSpPr>
        <p:sp>
          <p:nvSpPr>
            <p:cNvPr id="15" name="Freeform 4"/>
            <p:cNvSpPr>
              <a:spLocks/>
            </p:cNvSpPr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447EC4">
                    <a:gamma/>
                    <a:tint val="0"/>
                    <a:invGamma/>
                  </a:srgbClr>
                </a:gs>
                <a:gs pos="100000">
                  <a:srgbClr val="447EC4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gray">
            <a:xfrm rot="5461794">
              <a:off x="1859" y="1577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2A684C">
                    <a:gamma/>
                    <a:tint val="0"/>
                    <a:invGamma/>
                  </a:srgbClr>
                </a:gs>
                <a:gs pos="100000">
                  <a:srgbClr val="2A684C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gray">
            <a:xfrm rot="-7471624">
              <a:off x="3024" y="614"/>
              <a:ext cx="725" cy="20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Group 7"/>
            <p:cNvGrpSpPr>
              <a:grpSpLocks/>
            </p:cNvGrpSpPr>
            <p:nvPr/>
          </p:nvGrpSpPr>
          <p:grpSpPr bwMode="auto">
            <a:xfrm>
              <a:off x="1177" y="1440"/>
              <a:ext cx="3336" cy="2571"/>
              <a:chOff x="768" y="1104"/>
              <a:chExt cx="3984" cy="3072"/>
            </a:xfrm>
          </p:grpSpPr>
          <p:sp>
            <p:nvSpPr>
              <p:cNvPr id="26" name="Freeform 8"/>
              <p:cNvSpPr>
                <a:spLocks/>
              </p:cNvSpPr>
              <p:nvPr/>
            </p:nvSpPr>
            <p:spPr bwMode="gray">
              <a:xfrm>
                <a:off x="2784" y="1680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gray">
              <a:xfrm rot="6256290">
                <a:off x="1583" y="1153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gray">
              <a:xfrm rot="14922872">
                <a:off x="3071" y="289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Group 11"/>
            <p:cNvGrpSpPr>
              <a:grpSpLocks/>
            </p:cNvGrpSpPr>
            <p:nvPr/>
          </p:nvGrpSpPr>
          <p:grpSpPr bwMode="auto">
            <a:xfrm>
              <a:off x="2391" y="1854"/>
              <a:ext cx="1198" cy="1170"/>
              <a:chOff x="1714" y="1830"/>
              <a:chExt cx="2385" cy="2332"/>
            </a:xfrm>
          </p:grpSpPr>
          <p:sp>
            <p:nvSpPr>
              <p:cNvPr id="24" name="Oval 12"/>
              <p:cNvSpPr>
                <a:spLocks noChangeArrowheads="1"/>
              </p:cNvSpPr>
              <p:nvPr/>
            </p:nvSpPr>
            <p:spPr bwMode="gray">
              <a:xfrm>
                <a:off x="1714" y="1830"/>
                <a:ext cx="2385" cy="2332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F14343">
                      <a:gamma/>
                      <a:shade val="6078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gray">
              <a:xfrm>
                <a:off x="2210" y="1920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" name="Text Box 14"/>
            <p:cNvSpPr txBox="1">
              <a:spLocks noChangeArrowheads="1"/>
            </p:cNvSpPr>
            <p:nvPr/>
          </p:nvSpPr>
          <p:spPr bwMode="gray">
            <a:xfrm>
              <a:off x="2482" y="2150"/>
              <a:ext cx="1025" cy="6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latinLnBrk="0" hangingPunct="0"/>
              <a:r>
                <a:rPr kumimoji="0" lang="zh-CN" alt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宋体" pitchFamily="2" charset="-122"/>
                </a:rPr>
                <a:t>世界话语</a:t>
              </a:r>
              <a:endParaRPr kumimoji="0"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endParaRPr>
            </a:p>
            <a:p>
              <a:pPr algn="ctr" eaLnBrk="0" latinLnBrk="0" hangingPunct="0"/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宋体" pitchFamily="2" charset="-122"/>
                </a:rPr>
                <a:t>中国故事</a:t>
              </a:r>
              <a:endParaRPr kumimoji="0"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1432" y="2081"/>
              <a:ext cx="960" cy="3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latinLnBrk="0" hangingPunct="0"/>
              <a:r>
                <a:rPr lang="zh-CN" altLang="en-US" sz="2600" b="1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方正隶变_GBK" pitchFamily="65" charset="-122"/>
                  <a:ea typeface="方正隶变_GBK" pitchFamily="65" charset="-122"/>
                </a:rPr>
                <a:t>刷屏利器</a:t>
              </a:r>
              <a:endParaRPr lang="en-US" altLang="zh-CN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endParaRPr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3247" y="1586"/>
              <a:ext cx="960" cy="3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latinLnBrk="0" hangingPunct="0"/>
              <a:r>
                <a:rPr lang="zh-CN" altLang="en-US" sz="2600" b="1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方正隶变_GBK" pitchFamily="65" charset="-122"/>
                  <a:ea typeface="方正隶变_GBK" pitchFamily="65" charset="-122"/>
                </a:rPr>
                <a:t>吃货圣经</a:t>
              </a:r>
              <a:endParaRPr lang="en-US" altLang="zh-CN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endParaRPr>
            </a:p>
          </p:txBody>
        </p:sp>
        <p:sp>
          <p:nvSpPr>
            <p:cNvPr id="23" name="Text Box 17"/>
            <p:cNvSpPr txBox="1">
              <a:spLocks noChangeArrowheads="1"/>
            </p:cNvSpPr>
            <p:nvPr/>
          </p:nvSpPr>
          <p:spPr bwMode="auto">
            <a:xfrm>
              <a:off x="1455" y="3312"/>
              <a:ext cx="2016" cy="3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latinLnBrk="0" hangingPunct="0"/>
              <a:r>
                <a:rPr lang="zh-CN" altLang="en-US" sz="2600" b="1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方正隶变_GBK" pitchFamily="65" charset="-122"/>
                  <a:ea typeface="方正隶变_GBK" pitchFamily="65" charset="-122"/>
                </a:rPr>
                <a:t>成功的文化传播范例</a:t>
              </a:r>
              <a:endParaRPr lang="en-US" altLang="zh-CN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endParaRPr>
            </a:p>
          </p:txBody>
        </p:sp>
      </p:grpSp>
      <p:pic>
        <p:nvPicPr>
          <p:cNvPr id="31" name="图片 30" descr="1123947_101500726336_2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15338" y="4572008"/>
            <a:ext cx="401345" cy="67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  <a:endParaRPr lang="en-US" altLang="zh-CN" dirty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7" name="AutoShape 49"/>
          <p:cNvSpPr>
            <a:spLocks noChangeArrowheads="1"/>
          </p:cNvSpPr>
          <p:nvPr/>
        </p:nvSpPr>
        <p:spPr bwMode="gray">
          <a:xfrm>
            <a:off x="2122468" y="4786322"/>
            <a:ext cx="4592672" cy="65087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立意：立体化的价值传达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8" name="AutoShape 50"/>
          <p:cNvSpPr>
            <a:spLocks noChangeArrowheads="1"/>
          </p:cNvSpPr>
          <p:nvPr/>
        </p:nvSpPr>
        <p:spPr bwMode="gray">
          <a:xfrm>
            <a:off x="2376470" y="3786190"/>
            <a:ext cx="4633930" cy="68421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叙述：以讲故事为主的叙述方式</a:t>
            </a:r>
            <a:endParaRPr lang="en-US" altLang="zh-CN" sz="24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9" name="AutoShape 51"/>
          <p:cNvSpPr>
            <a:spLocks noChangeArrowheads="1"/>
          </p:cNvSpPr>
          <p:nvPr/>
        </p:nvSpPr>
        <p:spPr bwMode="gray">
          <a:xfrm>
            <a:off x="2286000" y="2786058"/>
            <a:ext cx="4714892" cy="695324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架构：超越传统的篇章架构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40" name="AutoShape 52"/>
          <p:cNvSpPr>
            <a:spLocks noChangeArrowheads="1"/>
          </p:cNvSpPr>
          <p:nvPr/>
        </p:nvSpPr>
        <p:spPr bwMode="gray">
          <a:xfrm>
            <a:off x="1908176" y="1892301"/>
            <a:ext cx="4806964" cy="679443"/>
          </a:xfrm>
          <a:prstGeom prst="roundRect">
            <a:avLst>
              <a:gd name="adj" fmla="val 50000"/>
            </a:avLst>
          </a:prstGeom>
          <a:solidFill>
            <a:srgbClr val="FFE1E1"/>
          </a:soli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主题：多重视域下的主题选择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590676" y="2017703"/>
            <a:ext cx="381000" cy="381000"/>
            <a:chOff x="2078" y="1680"/>
            <a:chExt cx="1615" cy="1615"/>
          </a:xfrm>
        </p:grpSpPr>
        <p:sp>
          <p:nvSpPr>
            <p:cNvPr id="89142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3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5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7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981200" y="2963859"/>
            <a:ext cx="381000" cy="381000"/>
            <a:chOff x="2078" y="1680"/>
            <a:chExt cx="1615" cy="1615"/>
          </a:xfrm>
        </p:grpSpPr>
        <p:sp>
          <p:nvSpPr>
            <p:cNvPr id="89149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0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2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3" name="Oval 6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4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071670" y="3933828"/>
            <a:ext cx="381000" cy="381000"/>
            <a:chOff x="2078" y="1680"/>
            <a:chExt cx="1615" cy="1615"/>
          </a:xfrm>
        </p:grpSpPr>
        <p:sp>
          <p:nvSpPr>
            <p:cNvPr id="89156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7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8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9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0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1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39"/>
          <p:cNvGrpSpPr>
            <a:grpSpLocks/>
          </p:cNvGrpSpPr>
          <p:nvPr/>
        </p:nvGrpSpPr>
        <p:grpSpPr bwMode="auto">
          <a:xfrm>
            <a:off x="1787508" y="4929198"/>
            <a:ext cx="355600" cy="381000"/>
            <a:chOff x="2078" y="1680"/>
            <a:chExt cx="1615" cy="1615"/>
          </a:xfrm>
        </p:grpSpPr>
        <p:sp>
          <p:nvSpPr>
            <p:cNvPr id="49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9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9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“舌尖”成功秘诀：多重视域下的主题选择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pic>
        <p:nvPicPr>
          <p:cNvPr id="9" name="内容占位符 8" descr="129550621697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00174"/>
            <a:ext cx="3752866" cy="4903095"/>
          </a:xfrm>
        </p:spPr>
      </p:pic>
      <p:sp>
        <p:nvSpPr>
          <p:cNvPr id="6" name="TextBox 5"/>
          <p:cNvSpPr txBox="1"/>
          <p:nvPr/>
        </p:nvSpPr>
        <p:spPr>
          <a:xfrm>
            <a:off x="4786314" y="4643446"/>
            <a:ext cx="4000528" cy="135498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中国自古就是农业大国，民以食为天。</a:t>
            </a:r>
            <a:endParaRPr lang="zh-CN" altLang="en-US" sz="2600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“舌尖”成功秘诀：多重视域下的主题选择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2143116"/>
            <a:ext cx="5786478" cy="209419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按照西方人</a:t>
            </a:r>
            <a:r>
              <a:rPr lang="zh-CN" altLang="en-US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本哲学</a:t>
            </a:r>
            <a:r>
              <a:rPr lang="zh-CN" altLang="en-US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“需求层次理论”</a:t>
            </a:r>
            <a:endParaRPr lang="en-US" altLang="zh-CN" sz="2600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6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 食物属于最基本的生理需求，是处于第一位的。</a:t>
            </a:r>
            <a:endParaRPr lang="zh-CN" altLang="en-US" sz="2600" b="1" dirty="0" smtClean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15140" y="2643182"/>
            <a:ext cx="1819523" cy="3504980"/>
            <a:chOff x="6715140" y="2928934"/>
            <a:chExt cx="1819523" cy="3504980"/>
          </a:xfrm>
        </p:grpSpPr>
        <p:pic>
          <p:nvPicPr>
            <p:cNvPr id="7" name="图片 6" descr="2008042122435387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40" y="2928934"/>
              <a:ext cx="1819523" cy="2324096"/>
            </a:xfrm>
            <a:prstGeom prst="round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786578" y="5572140"/>
              <a:ext cx="171451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/>
                <a:t>美国心理学家</a:t>
              </a:r>
              <a:endParaRPr lang="en-US" altLang="zh-CN" b="1" dirty="0" smtClean="0"/>
            </a:p>
            <a:p>
              <a:pPr algn="ctr"/>
              <a:r>
                <a:rPr lang="zh-CN" altLang="en-US" b="1" dirty="0" smtClean="0"/>
                <a:t>马斯洛</a:t>
              </a:r>
              <a:r>
                <a:rPr lang="zh-CN" altLang="en-US" sz="1400" b="1" dirty="0" smtClean="0"/>
                <a:t>（</a:t>
              </a:r>
              <a:r>
                <a:rPr lang="en-US" altLang="zh-CN" sz="1400" b="1" dirty="0" smtClean="0"/>
                <a:t>A.HMASHLOW</a:t>
              </a:r>
              <a:r>
                <a:rPr lang="zh-CN" altLang="en-US" sz="1400" b="1" dirty="0" smtClean="0"/>
                <a:t>）</a:t>
              </a:r>
              <a:endParaRPr lang="zh-CN" alt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“舌尖”成功秘诀：多重视域下的主题选择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928802"/>
            <a:ext cx="7286676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舌尖上的中国</a:t>
            </a:r>
            <a:r>
              <a:rPr lang="en-US" altLang="zh-CN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4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对“美食”这一主题的选择，精准地把握全世界对食物的情感，满足了全球受众潜在的基本生活需求。</a:t>
            </a:r>
            <a:endParaRPr lang="zh-CN" altLang="en-US" sz="2400" b="1" dirty="0">
              <a:solidFill>
                <a:schemeClr val="tx2">
                  <a:lumMod val="75000"/>
                  <a:lumOff val="25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AutoShape 2"/>
          <p:cNvSpPr>
            <a:spLocks noChangeArrowheads="1"/>
          </p:cNvSpPr>
          <p:nvPr/>
        </p:nvSpPr>
        <p:spPr bwMode="auto">
          <a:xfrm>
            <a:off x="3214678" y="3657600"/>
            <a:ext cx="2714644" cy="2700358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0" latinLnBrk="0" hangingPunct="0"/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舌尖</a:t>
            </a:r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作为大众媒介产品，其主题是对当下食品现实和个体需求的矛盾中做出的顺应化选择</a:t>
            </a:r>
            <a:r>
              <a:rPr lang="en-US" altLang="zh-CN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——</a:t>
            </a:r>
          </a:p>
          <a:p>
            <a:pPr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尊重传统，回归自然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  <p:sp>
        <p:nvSpPr>
          <p:cNvPr id="240643" name="AutoShape 3"/>
          <p:cNvSpPr>
            <a:spLocks noChangeArrowheads="1"/>
          </p:cNvSpPr>
          <p:nvPr/>
        </p:nvSpPr>
        <p:spPr bwMode="auto">
          <a:xfrm>
            <a:off x="1290638" y="3657600"/>
            <a:ext cx="1709726" cy="255748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传统饮食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消逝殆尽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现代食品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充斥市场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  <p:sp>
        <p:nvSpPr>
          <p:cNvPr id="240644" name="AutoShape 4"/>
          <p:cNvSpPr>
            <a:spLocks noChangeArrowheads="1"/>
          </p:cNvSpPr>
          <p:nvPr/>
        </p:nvSpPr>
        <p:spPr bwMode="auto">
          <a:xfrm>
            <a:off x="6176986" y="3714752"/>
            <a:ext cx="1752600" cy="2571768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现代食品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保持警惕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抵制抗拒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传统食品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追忆怀念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  <a:p>
            <a:pPr algn="ctr" eaLnBrk="0" latinLnBrk="0" hangingPunct="0"/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方正隶变_GBK" pitchFamily="65" charset="-122"/>
                <a:ea typeface="方正隶变_GBK" pitchFamily="65" charset="-122"/>
              </a:rPr>
              <a:t>期待回归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方正隶变_GBK" pitchFamily="65" charset="-122"/>
              <a:ea typeface="方正隶变_GBK" pitchFamily="65" charset="-122"/>
            </a:endParaRP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“舌尖”成功秘诀：多重视域下的主题选择</a:t>
            </a:r>
            <a:endParaRPr lang="en-US" altLang="zh-CN" sz="3200" dirty="0">
              <a:ea typeface="宋体" pitchFamily="2" charset="-122"/>
            </a:endParaRPr>
          </a:p>
        </p:txBody>
      </p:sp>
      <p:sp>
        <p:nvSpPr>
          <p:cNvPr id="240646" name="AutoShape 6"/>
          <p:cNvSpPr>
            <a:spLocks noChangeArrowheads="1"/>
          </p:cNvSpPr>
          <p:nvPr/>
        </p:nvSpPr>
        <p:spPr bwMode="gray">
          <a:xfrm>
            <a:off x="3151188" y="1928802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0647" name="AutoShape 7"/>
          <p:cNvSpPr>
            <a:spLocks noChangeArrowheads="1"/>
          </p:cNvSpPr>
          <p:nvPr/>
        </p:nvSpPr>
        <p:spPr bwMode="gray">
          <a:xfrm>
            <a:off x="5613400" y="1928802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0648" name="Oval 8"/>
          <p:cNvSpPr>
            <a:spLocks noChangeArrowheads="1"/>
          </p:cNvSpPr>
          <p:nvPr/>
        </p:nvSpPr>
        <p:spPr bwMode="gray">
          <a:xfrm>
            <a:off x="6221413" y="1285860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0649" name="Oval 9"/>
          <p:cNvSpPr>
            <a:spLocks noChangeArrowheads="1"/>
          </p:cNvSpPr>
          <p:nvPr/>
        </p:nvSpPr>
        <p:spPr bwMode="gray">
          <a:xfrm>
            <a:off x="6221413" y="1285860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50" name="Oval 10"/>
          <p:cNvSpPr>
            <a:spLocks noChangeArrowheads="1"/>
          </p:cNvSpPr>
          <p:nvPr/>
        </p:nvSpPr>
        <p:spPr bwMode="gray">
          <a:xfrm>
            <a:off x="6332538" y="1390646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51" name="Oval 11"/>
          <p:cNvSpPr>
            <a:spLocks noChangeArrowheads="1"/>
          </p:cNvSpPr>
          <p:nvPr/>
        </p:nvSpPr>
        <p:spPr bwMode="gray">
          <a:xfrm>
            <a:off x="6357950" y="135729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52" name="Oval 12"/>
          <p:cNvSpPr>
            <a:spLocks noChangeArrowheads="1"/>
          </p:cNvSpPr>
          <p:nvPr/>
        </p:nvSpPr>
        <p:spPr bwMode="gray">
          <a:xfrm>
            <a:off x="6411913" y="1465258"/>
            <a:ext cx="1335087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53" name="Oval 13"/>
          <p:cNvSpPr>
            <a:spLocks noChangeArrowheads="1"/>
          </p:cNvSpPr>
          <p:nvPr/>
        </p:nvSpPr>
        <p:spPr bwMode="gray">
          <a:xfrm>
            <a:off x="1295400" y="1357298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0654" name="Oval 14"/>
          <p:cNvSpPr>
            <a:spLocks noChangeArrowheads="1"/>
          </p:cNvSpPr>
          <p:nvPr/>
        </p:nvSpPr>
        <p:spPr bwMode="gray">
          <a:xfrm>
            <a:off x="1285852" y="1214422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0655" name="Oval 15"/>
          <p:cNvSpPr>
            <a:spLocks noChangeArrowheads="1"/>
          </p:cNvSpPr>
          <p:nvPr/>
        </p:nvSpPr>
        <p:spPr bwMode="gray">
          <a:xfrm>
            <a:off x="1406525" y="1428736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56" name="Oval 16"/>
          <p:cNvSpPr>
            <a:spLocks noChangeArrowheads="1"/>
          </p:cNvSpPr>
          <p:nvPr/>
        </p:nvSpPr>
        <p:spPr bwMode="gray">
          <a:xfrm>
            <a:off x="1408113" y="1285860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57" name="Oval 17"/>
          <p:cNvSpPr>
            <a:spLocks noChangeArrowheads="1"/>
          </p:cNvSpPr>
          <p:nvPr/>
        </p:nvSpPr>
        <p:spPr bwMode="gray">
          <a:xfrm>
            <a:off x="1481138" y="1500174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501775" y="1428736"/>
            <a:ext cx="1290638" cy="1277938"/>
            <a:chOff x="4166" y="1706"/>
            <a:chExt cx="1252" cy="1252"/>
          </a:xfrm>
        </p:grpSpPr>
        <p:sp>
          <p:nvSpPr>
            <p:cNvPr id="240659" name="Oval 1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60" name="Oval 2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62" name="Oval 2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40663" name="Oval 23"/>
          <p:cNvSpPr>
            <a:spLocks noChangeArrowheads="1"/>
          </p:cNvSpPr>
          <p:nvPr/>
        </p:nvSpPr>
        <p:spPr bwMode="gray">
          <a:xfrm>
            <a:off x="3759200" y="1285860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0664" name="Oval 24"/>
          <p:cNvSpPr>
            <a:spLocks noChangeArrowheads="1"/>
          </p:cNvSpPr>
          <p:nvPr/>
        </p:nvSpPr>
        <p:spPr bwMode="gray">
          <a:xfrm>
            <a:off x="3759200" y="1285860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0665" name="Oval 25"/>
          <p:cNvSpPr>
            <a:spLocks noChangeArrowheads="1"/>
          </p:cNvSpPr>
          <p:nvPr/>
        </p:nvSpPr>
        <p:spPr bwMode="gray">
          <a:xfrm>
            <a:off x="3870325" y="1428736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66" name="Oval 26"/>
          <p:cNvSpPr>
            <a:spLocks noChangeArrowheads="1"/>
          </p:cNvSpPr>
          <p:nvPr/>
        </p:nvSpPr>
        <p:spPr bwMode="gray">
          <a:xfrm>
            <a:off x="3871913" y="135729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0667" name="Oval 27"/>
          <p:cNvSpPr>
            <a:spLocks noChangeArrowheads="1"/>
          </p:cNvSpPr>
          <p:nvPr/>
        </p:nvSpPr>
        <p:spPr bwMode="gray">
          <a:xfrm>
            <a:off x="3943350" y="1357298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965575" y="1428736"/>
            <a:ext cx="1290638" cy="1277938"/>
            <a:chOff x="4166" y="1706"/>
            <a:chExt cx="1252" cy="1252"/>
          </a:xfrm>
        </p:grpSpPr>
        <p:sp>
          <p:nvSpPr>
            <p:cNvPr id="240669" name="Oval 2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70" name="Oval 3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71" name="Oval 3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72" name="Oval 3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435725" y="1500174"/>
            <a:ext cx="1292225" cy="1277938"/>
            <a:chOff x="4166" y="1706"/>
            <a:chExt cx="1252" cy="1252"/>
          </a:xfrm>
        </p:grpSpPr>
        <p:sp>
          <p:nvSpPr>
            <p:cNvPr id="240674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75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76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0677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41" name="Text Box 38"/>
          <p:cNvSpPr txBox="1">
            <a:spLocks noChangeArrowheads="1"/>
          </p:cNvSpPr>
          <p:nvPr/>
        </p:nvSpPr>
        <p:spPr bwMode="gray">
          <a:xfrm>
            <a:off x="1714480" y="1812185"/>
            <a:ext cx="80021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latinLnBrk="0" hangingPunct="0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现实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ctr" eaLnBrk="0" latinLnBrk="0" hangingPunct="0"/>
            <a:r>
              <a:rPr kumimoji="0"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图景</a:t>
            </a:r>
            <a:endParaRPr kumimoji="0" lang="en-US" altLang="zh-CN" sz="2400" b="1" dirty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gray">
          <a:xfrm>
            <a:off x="4214810" y="1740747"/>
            <a:ext cx="80021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latinLnBrk="0" hangingPunct="0"/>
            <a:r>
              <a:rPr kumimoji="0"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媒介</a:t>
            </a:r>
            <a:endParaRPr kumimoji="0" lang="en-US" altLang="zh-CN" sz="2400" b="1" dirty="0" smtClean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ctr" eaLnBrk="0" latinLnBrk="0" hangingPunct="0"/>
            <a:r>
              <a:rPr kumimoji="0"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框架</a:t>
            </a:r>
            <a:endParaRPr kumimoji="0" lang="en-US" altLang="zh-CN" sz="2400" b="1" dirty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 Box 40"/>
          <p:cNvSpPr txBox="1">
            <a:spLocks noChangeArrowheads="1"/>
          </p:cNvSpPr>
          <p:nvPr/>
        </p:nvSpPr>
        <p:spPr bwMode="gray">
          <a:xfrm>
            <a:off x="6700739" y="1669309"/>
            <a:ext cx="80021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latinLnBrk="0" hangingPunct="0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个体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ctr" eaLnBrk="0" latinLnBrk="0" hangingPunct="0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需求</a:t>
            </a:r>
            <a:endParaRPr kumimoji="0" lang="en-US" altLang="zh-CN" sz="2400" b="1" dirty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 animBg="1"/>
      <p:bldP spid="240643" grpId="0" animBg="1"/>
      <p:bldP spid="2406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用世界话语讲中国故事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——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“舌尖”成功秘诀</a:t>
            </a:r>
            <a:endParaRPr lang="en-US" altLang="zh-CN" dirty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37" name="AutoShape 49"/>
          <p:cNvSpPr>
            <a:spLocks noChangeArrowheads="1"/>
          </p:cNvSpPr>
          <p:nvPr/>
        </p:nvSpPr>
        <p:spPr bwMode="gray">
          <a:xfrm>
            <a:off x="2122468" y="4786322"/>
            <a:ext cx="4592672" cy="650876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立意：立体化的价值传达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8" name="AutoShape 50"/>
          <p:cNvSpPr>
            <a:spLocks noChangeArrowheads="1"/>
          </p:cNvSpPr>
          <p:nvPr/>
        </p:nvSpPr>
        <p:spPr bwMode="gray">
          <a:xfrm>
            <a:off x="2376470" y="3786190"/>
            <a:ext cx="4633930" cy="684217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叙述：以讲故事为主的叙述方式</a:t>
            </a:r>
            <a:endParaRPr lang="en-US" altLang="zh-CN" sz="24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39" name="AutoShape 51"/>
          <p:cNvSpPr>
            <a:spLocks noChangeArrowheads="1"/>
          </p:cNvSpPr>
          <p:nvPr/>
        </p:nvSpPr>
        <p:spPr bwMode="gray">
          <a:xfrm>
            <a:off x="2286000" y="2786058"/>
            <a:ext cx="4714892" cy="695324"/>
          </a:xfrm>
          <a:prstGeom prst="roundRect">
            <a:avLst>
              <a:gd name="adj" fmla="val 50000"/>
            </a:avLst>
          </a:prstGeom>
          <a:solidFill>
            <a:srgbClr val="FFE1E1"/>
          </a:soli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架构：超越传统的篇章架构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140" name="AutoShape 52"/>
          <p:cNvSpPr>
            <a:spLocks noChangeArrowheads="1"/>
          </p:cNvSpPr>
          <p:nvPr/>
        </p:nvSpPr>
        <p:spPr bwMode="gray">
          <a:xfrm>
            <a:off x="1908176" y="1892301"/>
            <a:ext cx="4806964" cy="679443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主题：多重视域下的主题选择</a:t>
            </a:r>
            <a:endParaRPr lang="en-US" altLang="zh-CN" sz="24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590676" y="2017703"/>
            <a:ext cx="381000" cy="381000"/>
            <a:chOff x="2078" y="1680"/>
            <a:chExt cx="1615" cy="1615"/>
          </a:xfrm>
        </p:grpSpPr>
        <p:sp>
          <p:nvSpPr>
            <p:cNvPr id="89142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3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5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7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981200" y="2963859"/>
            <a:ext cx="381000" cy="381000"/>
            <a:chOff x="2078" y="1680"/>
            <a:chExt cx="1615" cy="1615"/>
          </a:xfrm>
        </p:grpSpPr>
        <p:sp>
          <p:nvSpPr>
            <p:cNvPr id="89149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0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2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3" name="Oval 6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4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071670" y="3933828"/>
            <a:ext cx="381000" cy="381000"/>
            <a:chOff x="2078" y="1680"/>
            <a:chExt cx="1615" cy="1615"/>
          </a:xfrm>
        </p:grpSpPr>
        <p:sp>
          <p:nvSpPr>
            <p:cNvPr id="89156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7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8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9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0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1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1787508" y="4929198"/>
            <a:ext cx="355600" cy="381000"/>
            <a:chOff x="2078" y="1680"/>
            <a:chExt cx="1615" cy="1615"/>
          </a:xfrm>
        </p:grpSpPr>
        <p:sp>
          <p:nvSpPr>
            <p:cNvPr id="49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E35E23">
                    <a:gamma/>
                    <a:shade val="0"/>
                    <a:invGamma/>
                  </a:srgbClr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9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9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3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完美的ppt模板">
  <a:themeElements>
    <a:clrScheme name="sample 1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D7E"/>
      </a:accent4>
      <a:accent5>
        <a:srgbClr val="AACACA"/>
      </a:accent5>
      <a:accent6>
        <a:srgbClr val="8A0000"/>
      </a:accent6>
      <a:hlink>
        <a:srgbClr val="6699FF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D7E"/>
        </a:accent4>
        <a:accent5>
          <a:srgbClr val="AACACA"/>
        </a:accent5>
        <a:accent6>
          <a:srgbClr val="8A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689</Words>
  <Application>Microsoft Office PowerPoint</Application>
  <PresentationFormat>全屏显示(4:3)</PresentationFormat>
  <Paragraphs>88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完美的ppt模板</vt:lpstr>
      <vt:lpstr>幻灯片 1</vt:lpstr>
      <vt:lpstr>2012“舌尖”热</vt:lpstr>
      <vt:lpstr>用世界话语讲中国故事——“舌尖”成功秘诀</vt:lpstr>
      <vt:lpstr>用世界话语讲中国故事——“舌尖”成功秘诀</vt:lpstr>
      <vt:lpstr>“舌尖”成功秘诀：多重视域下的主题选择</vt:lpstr>
      <vt:lpstr>“舌尖”成功秘诀：多重视域下的主题选择</vt:lpstr>
      <vt:lpstr>“舌尖”成功秘诀：多重视域下的主题选择</vt:lpstr>
      <vt:lpstr>“舌尖”成功秘诀：多重视域下的主题选择</vt:lpstr>
      <vt:lpstr>用世界话语讲中国故事——“舌尖”成功秘诀</vt:lpstr>
      <vt:lpstr>“舌尖”成功秘诀：超越传统的篇章架构</vt:lpstr>
      <vt:lpstr>“舌尖”成功秘诀：超越传统的篇章架构</vt:lpstr>
      <vt:lpstr>用世界话语讲中国故事——“舌尖”成功秘诀</vt:lpstr>
      <vt:lpstr>用世界话语讲中国故事——“舌尖”成功秘诀</vt:lpstr>
      <vt:lpstr>用世界话语讲中国故事——“舌尖”成功秘诀</vt:lpstr>
      <vt:lpstr>“舌尖”成功秘诀：立体化的价值传达</vt:lpstr>
      <vt:lpstr>用世界话语讲中国故事——“舌尖”成功秘诀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268</cp:revision>
  <dcterms:created xsi:type="dcterms:W3CDTF">2012-09-15T12:03:11Z</dcterms:created>
  <dcterms:modified xsi:type="dcterms:W3CDTF">2012-10-12T07:34:34Z</dcterms:modified>
</cp:coreProperties>
</file>